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26afe663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26afe663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Each frame divided into patches of fixed size.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Each patch is flattened to a 1D vector and linearly projected to get patch embeddings.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In order to retain positional information, learnable positional encodings are added to the sequence of patch embeddings.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The ViT encoder is a transformer block consisting of L layers with multi-head attention and MLP blocks.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247dfab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247dfab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247dfab3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247dfab3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247dfab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247dfab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2a3e7ed4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2a3e7ed4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247dfab3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247dfab3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81476df3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81476df3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2a3e7ed4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2a3e7ed4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247dfab3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247dfab3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247dfab3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247dfab3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73a1dc6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73a1dc6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73a1dc6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73a1dc6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73a1dc61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73a1dc61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2a3e7ed4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2a3e7ed4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247dfab3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247dfab3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73a1dc61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73a1dc6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73a1dc61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73a1dc61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73a1dc61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73a1dc61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3a20aa4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83a20aa4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247dfab3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247dfab3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82a3e7ed4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82a3e7ed4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73a1dc6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73a1dc6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To-do: make this better, add some more visual images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826fcd37e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826fcd37e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82a3e7ed4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82a3e7ed4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73a1dc61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73a1dc61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81476df3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81476df3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73a1dc61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73a1dc61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73a1dc61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73a1dc61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3a20aa4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3a20aa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3ae8c9ab9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3ae8c9ab9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 flipH="1" rot="10800000">
            <a:off x="437650" y="1095600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90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 flipH="1" rot="10800000">
            <a:off x="437650" y="1095600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 flipH="1" rot="10800000">
            <a:off x="437650" y="1095600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 flipH="1" rot="10800000">
            <a:off x="437650" y="1095600"/>
            <a:ext cx="85206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902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-62975"/>
            <a:ext cx="9144000" cy="7809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390100" y="-7800"/>
            <a:ext cx="1677701" cy="52592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11" Type="http://schemas.openxmlformats.org/officeDocument/2006/relationships/image" Target="../media/image25.png"/><Relationship Id="rId22" Type="http://schemas.openxmlformats.org/officeDocument/2006/relationships/image" Target="../media/image38.png"/><Relationship Id="rId10" Type="http://schemas.openxmlformats.org/officeDocument/2006/relationships/image" Target="../media/image36.png"/><Relationship Id="rId21" Type="http://schemas.openxmlformats.org/officeDocument/2006/relationships/image" Target="../media/image37.png"/><Relationship Id="rId13" Type="http://schemas.openxmlformats.org/officeDocument/2006/relationships/image" Target="../media/image35.png"/><Relationship Id="rId12" Type="http://schemas.openxmlformats.org/officeDocument/2006/relationships/image" Target="../media/image42.png"/><Relationship Id="rId23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5" Type="http://schemas.openxmlformats.org/officeDocument/2006/relationships/image" Target="../media/image24.png"/><Relationship Id="rId14" Type="http://schemas.openxmlformats.org/officeDocument/2006/relationships/image" Target="../media/image26.png"/><Relationship Id="rId17" Type="http://schemas.openxmlformats.org/officeDocument/2006/relationships/image" Target="../media/image31.png"/><Relationship Id="rId16" Type="http://schemas.openxmlformats.org/officeDocument/2006/relationships/image" Target="../media/image41.png"/><Relationship Id="rId5" Type="http://schemas.openxmlformats.org/officeDocument/2006/relationships/image" Target="../media/image29.png"/><Relationship Id="rId19" Type="http://schemas.openxmlformats.org/officeDocument/2006/relationships/image" Target="../media/image28.png"/><Relationship Id="rId6" Type="http://schemas.openxmlformats.org/officeDocument/2006/relationships/image" Target="../media/image17.png"/><Relationship Id="rId18" Type="http://schemas.openxmlformats.org/officeDocument/2006/relationships/image" Target="../media/image33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Relationship Id="rId4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39.gif"/><Relationship Id="rId6" Type="http://schemas.openxmlformats.org/officeDocument/2006/relationships/image" Target="../media/image43.gif"/><Relationship Id="rId7" Type="http://schemas.openxmlformats.org/officeDocument/2006/relationships/image" Target="../media/image5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Relationship Id="rId4" Type="http://schemas.openxmlformats.org/officeDocument/2006/relationships/image" Target="../media/image2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gif"/><Relationship Id="rId4" Type="http://schemas.openxmlformats.org/officeDocument/2006/relationships/image" Target="../media/image46.gif"/><Relationship Id="rId5" Type="http://schemas.openxmlformats.org/officeDocument/2006/relationships/image" Target="../media/image57.gif"/><Relationship Id="rId6" Type="http://schemas.openxmlformats.org/officeDocument/2006/relationships/image" Target="../media/image52.gif"/><Relationship Id="rId7" Type="http://schemas.openxmlformats.org/officeDocument/2006/relationships/image" Target="../media/image47.gif"/><Relationship Id="rId8" Type="http://schemas.openxmlformats.org/officeDocument/2006/relationships/image" Target="../media/image4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0.gif"/><Relationship Id="rId4" Type="http://schemas.openxmlformats.org/officeDocument/2006/relationships/image" Target="../media/image45.gif"/><Relationship Id="rId5" Type="http://schemas.openxmlformats.org/officeDocument/2006/relationships/image" Target="../media/image53.gif"/><Relationship Id="rId6" Type="http://schemas.openxmlformats.org/officeDocument/2006/relationships/image" Target="../media/image68.gif"/><Relationship Id="rId7" Type="http://schemas.openxmlformats.org/officeDocument/2006/relationships/image" Target="../media/image66.gif"/><Relationship Id="rId8" Type="http://schemas.openxmlformats.org/officeDocument/2006/relationships/image" Target="../media/image6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gif"/><Relationship Id="rId4" Type="http://schemas.openxmlformats.org/officeDocument/2006/relationships/image" Target="../media/image56.gif"/><Relationship Id="rId5" Type="http://schemas.openxmlformats.org/officeDocument/2006/relationships/image" Target="../media/image62.gif"/><Relationship Id="rId6" Type="http://schemas.openxmlformats.org/officeDocument/2006/relationships/image" Target="../media/image6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gif"/><Relationship Id="rId4" Type="http://schemas.openxmlformats.org/officeDocument/2006/relationships/image" Target="../media/image6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Relationship Id="rId4" Type="http://schemas.openxmlformats.org/officeDocument/2006/relationships/image" Target="../media/image1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469800" y="816275"/>
            <a:ext cx="86742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RECURSIVE </a:t>
            </a:r>
            <a:r>
              <a:rPr b="1" lang="en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 BASED SEMANTIC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VIDEO</a:t>
            </a:r>
            <a:r>
              <a:rPr b="1" lang="en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SEGMENTATION</a:t>
            </a:r>
            <a:endParaRPr b="1" sz="2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MASTER THESIS RESULTS</a:t>
            </a:r>
            <a:endParaRPr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563675" y="2723375"/>
            <a:ext cx="8079300" cy="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/>
        </p:nvSpPr>
        <p:spPr>
          <a:xfrm>
            <a:off x="493725" y="2835050"/>
            <a:ext cx="867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Aysha Athar Siddiqui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17525" y="4433175"/>
            <a:ext cx="87264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Rheinische Friedrich-Wilhelms-Universität Bonn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Computer Science Institute VI: Autonomous Intelligent Systems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VideoSegmenter - ViT Encoder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50" y="1243977"/>
            <a:ext cx="4896425" cy="22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5378700" y="1934600"/>
            <a:ext cx="35670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Patches of fixed size.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Patch embeddings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Learnable positional encodings 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ViT encoder : Transformer Block </a:t>
            </a:r>
            <a:endParaRPr sz="160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550" y="3398850"/>
            <a:ext cx="1789425" cy="11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VideoSegmenter - Predictor-Corrector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5484425" y="1517075"/>
            <a:ext cx="35706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Predictor</a:t>
            </a:r>
            <a:endParaRPr b="1" sz="1600" u="sng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</a:t>
            </a:r>
            <a:r>
              <a:rPr lang="en" sz="1600"/>
              <a:t>redicts the patch embedding of the current frame.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Corrector</a:t>
            </a:r>
            <a:endParaRPr b="1" sz="1600" u="sng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Fuses the predicted patch embeddings with ViT patch embeddings.</a:t>
            </a:r>
            <a:endParaRPr sz="1600"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00" y="1461175"/>
            <a:ext cx="4698373" cy="28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VideoSegmenter - Linear Decoder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0896" y="1078992"/>
            <a:ext cx="68613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Linear layer produces patch-level class logits.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Reshaped into 2-D feature maps.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Bilinearly upsampled to the original image size.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Softmax to get final </a:t>
            </a:r>
            <a:r>
              <a:rPr lang="en">
                <a:solidFill>
                  <a:schemeClr val="dk1"/>
                </a:solidFill>
              </a:rPr>
              <a:t>segmentation maps.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VideoSegmenter- Mask Transformer Decoder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5564071" y="2072192"/>
            <a:ext cx="30009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Transformer Decoder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Transformer Block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Two Layers</a:t>
            </a:r>
            <a:endParaRPr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072" y="3154556"/>
            <a:ext cx="2346083" cy="3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5428800" y="1182825"/>
            <a:ext cx="3136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from Corrector module : 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9570" y="1210164"/>
            <a:ext cx="514455" cy="34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5428800" y="1555376"/>
            <a:ext cx="2455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class embeddings :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709" y="1582701"/>
            <a:ext cx="394745" cy="34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200" y="1182825"/>
            <a:ext cx="5122196" cy="31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 flipH="1">
            <a:off x="310896" y="155448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VideoSegmenter Training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15649" l="7780" r="7560" t="15745"/>
          <a:stretch/>
        </p:blipFill>
        <p:spPr>
          <a:xfrm>
            <a:off x="262200" y="873025"/>
            <a:ext cx="1250959" cy="53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6"/>
          <p:cNvCxnSpPr/>
          <p:nvPr/>
        </p:nvCxnSpPr>
        <p:spPr>
          <a:xfrm flipH="1" rot="10800000">
            <a:off x="1512915" y="1179200"/>
            <a:ext cx="4137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" name="Google Shape;181;p26"/>
          <p:cNvPicPr preferRelativeResize="0"/>
          <p:nvPr/>
        </p:nvPicPr>
        <p:blipFill rotWithShape="1">
          <a:blip r:embed="rId4">
            <a:alphaModFix/>
          </a:blip>
          <a:srcRect b="0" l="7680" r="7638" t="1409"/>
          <a:stretch/>
        </p:blipFill>
        <p:spPr>
          <a:xfrm rot="5400000">
            <a:off x="2153375" y="694178"/>
            <a:ext cx="516525" cy="97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5">
            <a:alphaModFix/>
          </a:blip>
          <a:srcRect b="5112" l="8237" r="8387" t="4715"/>
          <a:stretch/>
        </p:blipFill>
        <p:spPr>
          <a:xfrm rot="5400000">
            <a:off x="5542800" y="728538"/>
            <a:ext cx="516525" cy="90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6">
            <a:alphaModFix/>
          </a:blip>
          <a:srcRect b="14367" l="9099" r="7719" t="14609"/>
          <a:stretch/>
        </p:blipFill>
        <p:spPr>
          <a:xfrm>
            <a:off x="6674475" y="901750"/>
            <a:ext cx="1250950" cy="56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15649" l="7780" r="7560" t="15745"/>
          <a:stretch/>
        </p:blipFill>
        <p:spPr>
          <a:xfrm>
            <a:off x="262200" y="1977375"/>
            <a:ext cx="1250959" cy="5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6">
            <a:alphaModFix/>
          </a:blip>
          <a:srcRect b="14367" l="9099" r="7719" t="14609"/>
          <a:stretch/>
        </p:blipFill>
        <p:spPr>
          <a:xfrm>
            <a:off x="6657800" y="1957011"/>
            <a:ext cx="1284300" cy="5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7">
            <a:alphaModFix/>
          </a:blip>
          <a:srcRect b="10256" l="6801" r="7750" t="9364"/>
          <a:stretch/>
        </p:blipFill>
        <p:spPr>
          <a:xfrm>
            <a:off x="3630000" y="1426550"/>
            <a:ext cx="766700" cy="4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4">
            <a:alphaModFix/>
          </a:blip>
          <a:srcRect b="0" l="7680" r="7638" t="1409"/>
          <a:stretch/>
        </p:blipFill>
        <p:spPr>
          <a:xfrm rot="5400000">
            <a:off x="2153375" y="1762053"/>
            <a:ext cx="516525" cy="97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5">
            <a:alphaModFix/>
          </a:blip>
          <a:srcRect b="5112" l="8237" r="8387" t="4715"/>
          <a:stretch/>
        </p:blipFill>
        <p:spPr>
          <a:xfrm rot="5400000">
            <a:off x="5542800" y="1796450"/>
            <a:ext cx="516525" cy="90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4">
            <a:alphaModFix/>
          </a:blip>
          <a:srcRect b="0" l="7680" r="7638" t="1409"/>
          <a:stretch/>
        </p:blipFill>
        <p:spPr>
          <a:xfrm rot="5400000">
            <a:off x="2153375" y="3065028"/>
            <a:ext cx="516525" cy="97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7">
            <a:alphaModFix/>
          </a:blip>
          <a:srcRect b="10256" l="6801" r="7750" t="9364"/>
          <a:stretch/>
        </p:blipFill>
        <p:spPr>
          <a:xfrm>
            <a:off x="3264300" y="2738225"/>
            <a:ext cx="766700" cy="4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5">
            <a:alphaModFix/>
          </a:blip>
          <a:srcRect b="5112" l="8237" r="8387" t="4715"/>
          <a:stretch/>
        </p:blipFill>
        <p:spPr>
          <a:xfrm rot="5400000">
            <a:off x="5542800" y="3099425"/>
            <a:ext cx="516525" cy="90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8">
            <a:alphaModFix/>
          </a:blip>
          <a:srcRect b="5279" l="8764" r="7440" t="5243"/>
          <a:stretch/>
        </p:blipFill>
        <p:spPr>
          <a:xfrm rot="5400000">
            <a:off x="4374512" y="1812200"/>
            <a:ext cx="504900" cy="8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8">
            <a:alphaModFix/>
          </a:blip>
          <a:srcRect b="5279" l="8764" r="7440" t="5243"/>
          <a:stretch/>
        </p:blipFill>
        <p:spPr>
          <a:xfrm rot="5400000">
            <a:off x="4374500" y="3115175"/>
            <a:ext cx="504900" cy="86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6"/>
          <p:cNvCxnSpPr>
            <a:stCxn id="181" idx="0"/>
            <a:endCxn id="182" idx="2"/>
          </p:cNvCxnSpPr>
          <p:nvPr/>
        </p:nvCxnSpPr>
        <p:spPr>
          <a:xfrm>
            <a:off x="2896660" y="1179200"/>
            <a:ext cx="245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6"/>
          <p:cNvCxnSpPr>
            <a:stCxn id="184" idx="3"/>
            <a:endCxn id="187" idx="2"/>
          </p:cNvCxnSpPr>
          <p:nvPr/>
        </p:nvCxnSpPr>
        <p:spPr>
          <a:xfrm>
            <a:off x="1513159" y="2247087"/>
            <a:ext cx="4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6"/>
          <p:cNvCxnSpPr>
            <a:stCxn id="192" idx="0"/>
            <a:endCxn id="188" idx="2"/>
          </p:cNvCxnSpPr>
          <p:nvPr/>
        </p:nvCxnSpPr>
        <p:spPr>
          <a:xfrm>
            <a:off x="5061862" y="2247100"/>
            <a:ext cx="2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6"/>
          <p:cNvCxnSpPr>
            <a:stCxn id="193" idx="0"/>
            <a:endCxn id="191" idx="2"/>
          </p:cNvCxnSpPr>
          <p:nvPr/>
        </p:nvCxnSpPr>
        <p:spPr>
          <a:xfrm>
            <a:off x="5061850" y="3550075"/>
            <a:ext cx="2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6"/>
          <p:cNvCxnSpPr>
            <a:stCxn id="181" idx="0"/>
            <a:endCxn id="186" idx="0"/>
          </p:cNvCxnSpPr>
          <p:nvPr/>
        </p:nvCxnSpPr>
        <p:spPr>
          <a:xfrm>
            <a:off x="2896660" y="1179200"/>
            <a:ext cx="1116600" cy="24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6"/>
          <p:cNvCxnSpPr>
            <a:stCxn id="186" idx="3"/>
            <a:endCxn id="192" idx="1"/>
          </p:cNvCxnSpPr>
          <p:nvPr/>
        </p:nvCxnSpPr>
        <p:spPr>
          <a:xfrm>
            <a:off x="4396700" y="1673450"/>
            <a:ext cx="230400" cy="321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6"/>
          <p:cNvCxnSpPr>
            <a:stCxn id="187" idx="0"/>
            <a:endCxn id="192" idx="2"/>
          </p:cNvCxnSpPr>
          <p:nvPr/>
        </p:nvCxnSpPr>
        <p:spPr>
          <a:xfrm>
            <a:off x="2896660" y="2247075"/>
            <a:ext cx="129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6"/>
          <p:cNvCxnSpPr>
            <a:stCxn id="189" idx="0"/>
            <a:endCxn id="193" idx="2"/>
          </p:cNvCxnSpPr>
          <p:nvPr/>
        </p:nvCxnSpPr>
        <p:spPr>
          <a:xfrm>
            <a:off x="2896660" y="3550050"/>
            <a:ext cx="129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6"/>
          <p:cNvCxnSpPr>
            <a:stCxn id="187" idx="0"/>
            <a:endCxn id="190" idx="0"/>
          </p:cNvCxnSpPr>
          <p:nvPr/>
        </p:nvCxnSpPr>
        <p:spPr>
          <a:xfrm>
            <a:off x="2896660" y="2247075"/>
            <a:ext cx="750900" cy="491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6"/>
          <p:cNvCxnSpPr/>
          <p:nvPr/>
        </p:nvCxnSpPr>
        <p:spPr>
          <a:xfrm flipH="1">
            <a:off x="3464875" y="1179200"/>
            <a:ext cx="7200" cy="15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6"/>
          <p:cNvCxnSpPr>
            <a:stCxn id="190" idx="3"/>
            <a:endCxn id="193" idx="1"/>
          </p:cNvCxnSpPr>
          <p:nvPr/>
        </p:nvCxnSpPr>
        <p:spPr>
          <a:xfrm>
            <a:off x="4031000" y="2985125"/>
            <a:ext cx="595800" cy="31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15649" l="7780" r="7560" t="15745"/>
          <a:stretch/>
        </p:blipFill>
        <p:spPr>
          <a:xfrm>
            <a:off x="262200" y="3280338"/>
            <a:ext cx="1250959" cy="53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6"/>
          <p:cNvCxnSpPr/>
          <p:nvPr/>
        </p:nvCxnSpPr>
        <p:spPr>
          <a:xfrm>
            <a:off x="1513159" y="3584462"/>
            <a:ext cx="4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7" name="Google Shape;207;p26"/>
          <p:cNvPicPr preferRelativeResize="0"/>
          <p:nvPr/>
        </p:nvPicPr>
        <p:blipFill rotWithShape="1">
          <a:blip r:embed="rId6">
            <a:alphaModFix/>
          </a:blip>
          <a:srcRect b="14367" l="9099" r="7719" t="14609"/>
          <a:stretch/>
        </p:blipFill>
        <p:spPr>
          <a:xfrm>
            <a:off x="6734000" y="3259998"/>
            <a:ext cx="1284300" cy="580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6"/>
          <p:cNvCxnSpPr>
            <a:stCxn id="182" idx="0"/>
            <a:endCxn id="183" idx="1"/>
          </p:cNvCxnSpPr>
          <p:nvPr/>
        </p:nvCxnSpPr>
        <p:spPr>
          <a:xfrm>
            <a:off x="6251714" y="1179189"/>
            <a:ext cx="4227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6"/>
          <p:cNvCxnSpPr>
            <a:stCxn id="188" idx="0"/>
            <a:endCxn id="185" idx="1"/>
          </p:cNvCxnSpPr>
          <p:nvPr/>
        </p:nvCxnSpPr>
        <p:spPr>
          <a:xfrm>
            <a:off x="6251714" y="2247102"/>
            <a:ext cx="40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6"/>
          <p:cNvCxnSpPr>
            <a:stCxn id="191" idx="0"/>
            <a:endCxn id="207" idx="1"/>
          </p:cNvCxnSpPr>
          <p:nvPr/>
        </p:nvCxnSpPr>
        <p:spPr>
          <a:xfrm>
            <a:off x="6251714" y="3550077"/>
            <a:ext cx="48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0099" y="4543849"/>
            <a:ext cx="2453699" cy="46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94555" y="3997029"/>
            <a:ext cx="1953302" cy="5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3375" y="2571750"/>
            <a:ext cx="288600" cy="24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93800" y="1710489"/>
            <a:ext cx="356550" cy="24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93800" y="3057059"/>
            <a:ext cx="356550" cy="24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3373" y="1412450"/>
            <a:ext cx="288600" cy="28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9397" y="3840150"/>
            <a:ext cx="288600" cy="27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55650" y="1460348"/>
            <a:ext cx="288600" cy="30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31850" y="2580853"/>
            <a:ext cx="288600" cy="2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197863" y="3895725"/>
            <a:ext cx="356575" cy="32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427700" y="1412448"/>
            <a:ext cx="288600" cy="228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067775" y="2732250"/>
            <a:ext cx="288600" cy="18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982500" y="920950"/>
            <a:ext cx="288600" cy="25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982500" y="1962475"/>
            <a:ext cx="288600" cy="19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82500" y="3260000"/>
            <a:ext cx="288600" cy="2022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- Datasets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77500" y="1098600"/>
            <a:ext cx="46884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Cityscapes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400" y="1804550"/>
            <a:ext cx="4225712" cy="238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00" y="1769800"/>
            <a:ext cx="4383524" cy="24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4702400" y="1110225"/>
            <a:ext cx="4319400" cy="3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Synpick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 flipH="1">
            <a:off x="310896" y="155448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r>
              <a:rPr lang="en"/>
              <a:t> - Variants of ViT encoder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311700" y="1190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Variants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Tiny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Base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Large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75" y="2780675"/>
            <a:ext cx="7158252" cy="14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2476825" y="2444375"/>
            <a:ext cx="401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Table 1: Variants of the ViT encoder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Results</a:t>
            </a:r>
            <a:endParaRPr/>
          </a:p>
        </p:txBody>
      </p:sp>
      <p:sp>
        <p:nvSpPr>
          <p:cNvPr id="251" name="Google Shape;25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- </a:t>
            </a:r>
            <a:r>
              <a:rPr lang="en">
                <a:solidFill>
                  <a:schemeClr val="dk1"/>
                </a:solidFill>
              </a:rPr>
              <a:t>Synpick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Synpick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2389626" y="1172825"/>
            <a:ext cx="43935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2: Overview - Quantitative results, tiny variant</a:t>
            </a: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3">
            <a:alphaModFix/>
          </a:blip>
          <a:srcRect b="0" l="0" r="0" t="2229"/>
          <a:stretch/>
        </p:blipFill>
        <p:spPr>
          <a:xfrm>
            <a:off x="857625" y="3935125"/>
            <a:ext cx="7246575" cy="100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2364725" y="3571500"/>
            <a:ext cx="44433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3: Overview - Quantitative results, base variant</a:t>
            </a:r>
            <a:endParaRPr/>
          </a:p>
        </p:txBody>
      </p:sp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625" y="1504950"/>
            <a:ext cx="7183099" cy="164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Synpick - </a:t>
            </a:r>
            <a:r>
              <a:rPr lang="en"/>
              <a:t>Comparison</a:t>
            </a:r>
            <a:r>
              <a:rPr lang="en"/>
              <a:t> with Baseline</a:t>
            </a:r>
            <a:endParaRPr/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37100"/>
            <a:ext cx="8520602" cy="7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158500"/>
            <a:ext cx="8520602" cy="7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727950" y="1231775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Ground truth</a:t>
            </a:r>
            <a:endParaRPr b="1"/>
          </a:p>
        </p:txBody>
      </p:sp>
      <p:sp>
        <p:nvSpPr>
          <p:cNvPr id="271" name="Google Shape;271;p31"/>
          <p:cNvSpPr txBox="1"/>
          <p:nvPr/>
        </p:nvSpPr>
        <p:spPr>
          <a:xfrm>
            <a:off x="3734200" y="1231775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Segmenter</a:t>
            </a:r>
            <a:endParaRPr b="1"/>
          </a:p>
        </p:txBody>
      </p:sp>
      <p:sp>
        <p:nvSpPr>
          <p:cNvPr id="272" name="Google Shape;272;p31"/>
          <p:cNvSpPr txBox="1"/>
          <p:nvPr/>
        </p:nvSpPr>
        <p:spPr>
          <a:xfrm>
            <a:off x="6804025" y="1231775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VideoSegmenter</a:t>
            </a:r>
            <a:endParaRPr b="1"/>
          </a:p>
        </p:txBody>
      </p:sp>
      <p:sp>
        <p:nvSpPr>
          <p:cNvPr id="273" name="Google Shape;273;p31"/>
          <p:cNvSpPr/>
          <p:nvPr/>
        </p:nvSpPr>
        <p:spPr>
          <a:xfrm>
            <a:off x="7299100" y="36786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8367000" y="36786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7299100" y="45954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8367000" y="45954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3692500" y="3929675"/>
            <a:ext cx="1778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VideoSegmenter</a:t>
            </a:r>
            <a:endParaRPr b="1" sz="1200"/>
          </a:p>
        </p:txBody>
      </p:sp>
      <p:sp>
        <p:nvSpPr>
          <p:cNvPr id="278" name="Google Shape;278;p31"/>
          <p:cNvSpPr txBox="1"/>
          <p:nvPr/>
        </p:nvSpPr>
        <p:spPr>
          <a:xfrm>
            <a:off x="3682800" y="2983475"/>
            <a:ext cx="1778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Segmenter</a:t>
            </a:r>
            <a:endParaRPr b="1" sz="1200"/>
          </a:p>
        </p:txBody>
      </p:sp>
      <p:sp>
        <p:nvSpPr>
          <p:cNvPr id="279" name="Google Shape;279;p31"/>
          <p:cNvSpPr/>
          <p:nvPr/>
        </p:nvSpPr>
        <p:spPr>
          <a:xfrm>
            <a:off x="3090325" y="36786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6231200" y="36786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6231200" y="45954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3066675" y="45954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250" y="1593663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0075" y="1593663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000" y="1609663"/>
            <a:ext cx="22860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/>
          <p:nvPr/>
        </p:nvSpPr>
        <p:spPr>
          <a:xfrm>
            <a:off x="4735675" y="2405250"/>
            <a:ext cx="308100" cy="2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7892600" y="2425950"/>
            <a:ext cx="308100" cy="291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5293300" y="17394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8367000" y="1739475"/>
            <a:ext cx="183000" cy="16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 flipH="1">
            <a:off x="330750" y="151002"/>
            <a:ext cx="84825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47750" y="1246825"/>
            <a:ext cx="8520600" cy="34164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Given a sequence of frames x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, x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, x</a:t>
            </a:r>
            <a:r>
              <a:rPr baseline="-25000"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, …x</a:t>
            </a:r>
            <a:r>
              <a:rPr baseline="-25000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extracted from a video sequence.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Predict the segmentation maps s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, s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, s</a:t>
            </a:r>
            <a:r>
              <a:rPr baseline="-25000"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, ....s</a:t>
            </a:r>
            <a:r>
              <a:rPr baseline="-25000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for each frame in the video sequence.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3788357" y="2938686"/>
            <a:ext cx="1616085" cy="1203103"/>
            <a:chOff x="3404025" y="2525450"/>
            <a:chExt cx="1575900" cy="1079500"/>
          </a:xfrm>
        </p:grpSpPr>
        <p:sp>
          <p:nvSpPr>
            <p:cNvPr id="68" name="Google Shape;68;p14"/>
            <p:cNvSpPr/>
            <p:nvPr/>
          </p:nvSpPr>
          <p:spPr>
            <a:xfrm rot="-5400000">
              <a:off x="3258250" y="2671225"/>
              <a:ext cx="1079500" cy="787950"/>
            </a:xfrm>
            <a:prstGeom prst="flowChartManualOperation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flipH="1" rot="5400000">
              <a:off x="4046200" y="2671225"/>
              <a:ext cx="1079500" cy="787950"/>
            </a:xfrm>
            <a:prstGeom prst="flowChartManualOperation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725" y="2897288"/>
            <a:ext cx="2286000" cy="1285875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50" y="2897288"/>
            <a:ext cx="2286000" cy="12858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2" name="Google Shape;72;p14"/>
          <p:cNvCxnSpPr/>
          <p:nvPr/>
        </p:nvCxnSpPr>
        <p:spPr>
          <a:xfrm>
            <a:off x="3126950" y="3540225"/>
            <a:ext cx="644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/>
          <p:nvPr/>
        </p:nvCxnSpPr>
        <p:spPr>
          <a:xfrm>
            <a:off x="5404450" y="3540238"/>
            <a:ext cx="644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4"/>
          <p:cNvSpPr txBox="1"/>
          <p:nvPr/>
        </p:nvSpPr>
        <p:spPr>
          <a:xfrm>
            <a:off x="1195800" y="4264075"/>
            <a:ext cx="15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Original Video</a:t>
            </a:r>
            <a:endParaRPr b="1"/>
          </a:p>
        </p:txBody>
      </p:sp>
      <p:sp>
        <p:nvSpPr>
          <p:cNvPr id="75" name="Google Shape;75;p14"/>
          <p:cNvSpPr txBox="1"/>
          <p:nvPr/>
        </p:nvSpPr>
        <p:spPr>
          <a:xfrm>
            <a:off x="6338000" y="4264075"/>
            <a:ext cx="19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Segmented</a:t>
            </a:r>
            <a:r>
              <a:rPr b="1" lang="en"/>
              <a:t> Video</a:t>
            </a:r>
            <a:endParaRPr b="1"/>
          </a:p>
        </p:txBody>
      </p:sp>
      <p:sp>
        <p:nvSpPr>
          <p:cNvPr id="76" name="Google Shape;76;p14"/>
          <p:cNvSpPr txBox="1"/>
          <p:nvPr/>
        </p:nvSpPr>
        <p:spPr>
          <a:xfrm>
            <a:off x="3649300" y="4264075"/>
            <a:ext cx="20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Segmentation model</a:t>
            </a:r>
            <a:endParaRPr b="1"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Synpick - Comparison with Baseline</a:t>
            </a:r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00" y="1232838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100" y="1232850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0" y="1232838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9000" y="2808725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5450" y="2808713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900" y="2805863"/>
            <a:ext cx="22860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869450" y="926975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Ground truth</a:t>
            </a:r>
            <a:endParaRPr b="1"/>
          </a:p>
        </p:txBody>
      </p:sp>
      <p:sp>
        <p:nvSpPr>
          <p:cNvPr id="303" name="Google Shape;303;p32"/>
          <p:cNvSpPr txBox="1"/>
          <p:nvPr/>
        </p:nvSpPr>
        <p:spPr>
          <a:xfrm>
            <a:off x="3772950" y="926975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Segmenter</a:t>
            </a:r>
            <a:endParaRPr b="1"/>
          </a:p>
        </p:txBody>
      </p:sp>
      <p:sp>
        <p:nvSpPr>
          <p:cNvPr id="304" name="Google Shape;304;p32"/>
          <p:cNvSpPr txBox="1"/>
          <p:nvPr/>
        </p:nvSpPr>
        <p:spPr>
          <a:xfrm>
            <a:off x="6569400" y="926975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VideoSegmenter</a:t>
            </a:r>
            <a:endParaRPr b="1"/>
          </a:p>
        </p:txBody>
      </p:sp>
      <p:sp>
        <p:nvSpPr>
          <p:cNvPr id="305" name="Google Shape;305;p32"/>
          <p:cNvSpPr/>
          <p:nvPr/>
        </p:nvSpPr>
        <p:spPr>
          <a:xfrm>
            <a:off x="3687000" y="2217025"/>
            <a:ext cx="2664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6527675" y="2217025"/>
            <a:ext cx="266400" cy="216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/>
          <p:nvPr/>
        </p:nvSpPr>
        <p:spPr>
          <a:xfrm>
            <a:off x="5054525" y="3192100"/>
            <a:ext cx="2664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7861925" y="3158775"/>
            <a:ext cx="266400" cy="216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/>
          <p:nvPr/>
        </p:nvSpPr>
        <p:spPr>
          <a:xfrm>
            <a:off x="4616025" y="3799250"/>
            <a:ext cx="2664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/>
          <p:cNvSpPr/>
          <p:nvPr/>
        </p:nvSpPr>
        <p:spPr>
          <a:xfrm>
            <a:off x="7390100" y="3799250"/>
            <a:ext cx="266400" cy="216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 txBox="1"/>
          <p:nvPr/>
        </p:nvSpPr>
        <p:spPr>
          <a:xfrm flipH="1" rot="-5395950">
            <a:off x="-284434" y="1686275"/>
            <a:ext cx="1273201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1</a:t>
            </a:r>
            <a:endParaRPr b="1"/>
          </a:p>
        </p:txBody>
      </p:sp>
      <p:sp>
        <p:nvSpPr>
          <p:cNvPr id="312" name="Google Shape;312;p32"/>
          <p:cNvSpPr txBox="1"/>
          <p:nvPr/>
        </p:nvSpPr>
        <p:spPr>
          <a:xfrm flipH="1" rot="-5395950">
            <a:off x="-284434" y="3246913"/>
            <a:ext cx="1273201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2</a:t>
            </a:r>
            <a:endParaRPr b="1"/>
          </a:p>
        </p:txBody>
      </p:sp>
      <p:sp>
        <p:nvSpPr>
          <p:cNvPr id="313" name="Google Shape;313;p32"/>
          <p:cNvSpPr txBox="1"/>
          <p:nvPr/>
        </p:nvSpPr>
        <p:spPr>
          <a:xfrm>
            <a:off x="3126075" y="4286225"/>
            <a:ext cx="2823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More stable predictions</a:t>
            </a:r>
            <a:endParaRPr sz="1600"/>
          </a:p>
        </p:txBody>
      </p:sp>
      <p:sp>
        <p:nvSpPr>
          <p:cNvPr id="314" name="Google Shape;314;p32"/>
          <p:cNvSpPr/>
          <p:nvPr/>
        </p:nvSpPr>
        <p:spPr>
          <a:xfrm>
            <a:off x="3732375" y="3343513"/>
            <a:ext cx="2664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"/>
          <p:cNvSpPr/>
          <p:nvPr/>
        </p:nvSpPr>
        <p:spPr>
          <a:xfrm>
            <a:off x="6527675" y="3343525"/>
            <a:ext cx="266400" cy="216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Synpick - Effect of patch size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438" y="1247487"/>
            <a:ext cx="2263471" cy="12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225" y="1247475"/>
            <a:ext cx="2263475" cy="127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50" y="2843863"/>
            <a:ext cx="2263475" cy="127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038" y="2843875"/>
            <a:ext cx="2263450" cy="127319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2957513" y="927125"/>
            <a:ext cx="3129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VideoSegmenter/Linear/tiny/16x16</a:t>
            </a:r>
            <a:endParaRPr b="1"/>
          </a:p>
        </p:txBody>
      </p:sp>
      <p:sp>
        <p:nvSpPr>
          <p:cNvPr id="327" name="Google Shape;327;p33"/>
          <p:cNvSpPr txBox="1"/>
          <p:nvPr/>
        </p:nvSpPr>
        <p:spPr>
          <a:xfrm>
            <a:off x="6036138" y="927125"/>
            <a:ext cx="2985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VideoSegmenter/Linear/base/8x8</a:t>
            </a:r>
            <a:endParaRPr b="1"/>
          </a:p>
        </p:txBody>
      </p:sp>
      <p:sp>
        <p:nvSpPr>
          <p:cNvPr id="328" name="Google Shape;328;p33"/>
          <p:cNvSpPr txBox="1"/>
          <p:nvPr/>
        </p:nvSpPr>
        <p:spPr>
          <a:xfrm flipH="1" rot="-5395950">
            <a:off x="-341934" y="1682188"/>
            <a:ext cx="1273201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1</a:t>
            </a:r>
            <a:endParaRPr b="1"/>
          </a:p>
        </p:txBody>
      </p:sp>
      <p:sp>
        <p:nvSpPr>
          <p:cNvPr id="329" name="Google Shape;329;p33"/>
          <p:cNvSpPr txBox="1"/>
          <p:nvPr/>
        </p:nvSpPr>
        <p:spPr>
          <a:xfrm flipH="1" rot="-5395950">
            <a:off x="-384009" y="3268725"/>
            <a:ext cx="1273201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2</a:t>
            </a:r>
            <a:endParaRPr b="1"/>
          </a:p>
        </p:txBody>
      </p:sp>
      <p:sp>
        <p:nvSpPr>
          <p:cNvPr id="330" name="Google Shape;330;p33"/>
          <p:cNvSpPr txBox="1"/>
          <p:nvPr/>
        </p:nvSpPr>
        <p:spPr>
          <a:xfrm>
            <a:off x="2722650" y="4173025"/>
            <a:ext cx="36987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Smaller patch size :</a:t>
            </a:r>
            <a:endParaRPr b="1" u="sng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Defined boundaries for objects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Less object loss</a:t>
            </a:r>
            <a:endParaRPr/>
          </a:p>
        </p:txBody>
      </p:sp>
      <p:sp>
        <p:nvSpPr>
          <p:cNvPr id="331" name="Google Shape;3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313" y="1241138"/>
            <a:ext cx="22860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/>
          <p:nvPr/>
        </p:nvSpPr>
        <p:spPr>
          <a:xfrm>
            <a:off x="869450" y="926975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Ground truth</a:t>
            </a:r>
            <a:endParaRPr b="1"/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325" y="2837525"/>
            <a:ext cx="22860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results</a:t>
            </a:r>
            <a:endParaRPr/>
          </a:p>
        </p:txBody>
      </p:sp>
      <p:sp>
        <p:nvSpPr>
          <p:cNvPr id="340" name="Google Shape;340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- Cityscapes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1" name="Google Shape;34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Cityscapes</a:t>
            </a:r>
            <a:endParaRPr/>
          </a:p>
        </p:txBody>
      </p:sp>
      <p:pic>
        <p:nvPicPr>
          <p:cNvPr id="347" name="Google Shape;347;p35"/>
          <p:cNvPicPr preferRelativeResize="0"/>
          <p:nvPr/>
        </p:nvPicPr>
        <p:blipFill rotWithShape="1">
          <a:blip r:embed="rId3">
            <a:alphaModFix/>
          </a:blip>
          <a:srcRect b="0" l="0" r="0" t="1370"/>
          <a:stretch/>
        </p:blipFill>
        <p:spPr>
          <a:xfrm>
            <a:off x="406400" y="1353725"/>
            <a:ext cx="5548749" cy="15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1725175" y="1021925"/>
            <a:ext cx="291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Table 4: Overview - Quantitative results</a:t>
            </a:r>
            <a:endParaRPr sz="1200"/>
          </a:p>
        </p:txBody>
      </p:sp>
      <p:sp>
        <p:nvSpPr>
          <p:cNvPr id="349" name="Google Shape;349;p35"/>
          <p:cNvSpPr txBox="1"/>
          <p:nvPr/>
        </p:nvSpPr>
        <p:spPr>
          <a:xfrm>
            <a:off x="244925" y="3437025"/>
            <a:ext cx="56799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Best model : VideoSegmenter/Mask w/ MSE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Significant rise of around 4%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Temporal</a:t>
            </a:r>
            <a:r>
              <a:rPr lang="en" sz="1600">
                <a:solidFill>
                  <a:schemeClr val="dk1"/>
                </a:solidFill>
              </a:rPr>
              <a:t> regularization (MSE) improves performance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975" y="1197950"/>
            <a:ext cx="3009900" cy="355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Cityscapes - Comparison with Baseline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825" y="1254438"/>
            <a:ext cx="2963451" cy="148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75" y="1254425"/>
            <a:ext cx="2963451" cy="1481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/>
          <p:nvPr/>
        </p:nvSpPr>
        <p:spPr>
          <a:xfrm>
            <a:off x="947750" y="959950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Segmenter</a:t>
            </a:r>
            <a:endParaRPr b="1"/>
          </a:p>
        </p:txBody>
      </p:sp>
      <p:sp>
        <p:nvSpPr>
          <p:cNvPr id="360" name="Google Shape;360;p36"/>
          <p:cNvSpPr txBox="1"/>
          <p:nvPr/>
        </p:nvSpPr>
        <p:spPr>
          <a:xfrm>
            <a:off x="4261500" y="959950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VideoSegmenter</a:t>
            </a:r>
            <a:endParaRPr b="1"/>
          </a:p>
        </p:txBody>
      </p:sp>
      <p:sp>
        <p:nvSpPr>
          <p:cNvPr id="361" name="Google Shape;361;p36"/>
          <p:cNvSpPr/>
          <p:nvPr/>
        </p:nvSpPr>
        <p:spPr>
          <a:xfrm>
            <a:off x="2641425" y="2090550"/>
            <a:ext cx="587400" cy="48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5859600" y="2090550"/>
            <a:ext cx="587400" cy="4812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75" y="3140450"/>
            <a:ext cx="2963451" cy="148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8825" y="3121025"/>
            <a:ext cx="2963451" cy="14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/>
        </p:nvSpPr>
        <p:spPr>
          <a:xfrm>
            <a:off x="947750" y="2848838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Segmenter</a:t>
            </a:r>
            <a:endParaRPr b="1"/>
          </a:p>
        </p:txBody>
      </p:sp>
      <p:sp>
        <p:nvSpPr>
          <p:cNvPr id="366" name="Google Shape;366;p36"/>
          <p:cNvSpPr txBox="1"/>
          <p:nvPr/>
        </p:nvSpPr>
        <p:spPr>
          <a:xfrm>
            <a:off x="4261500" y="2829425"/>
            <a:ext cx="1598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VideoSegmenter</a:t>
            </a:r>
            <a:endParaRPr b="1"/>
          </a:p>
        </p:txBody>
      </p:sp>
      <p:sp>
        <p:nvSpPr>
          <p:cNvPr id="367" name="Google Shape;367;p36"/>
          <p:cNvSpPr/>
          <p:nvPr/>
        </p:nvSpPr>
        <p:spPr>
          <a:xfrm>
            <a:off x="2904225" y="3417075"/>
            <a:ext cx="324600" cy="41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6194075" y="3411000"/>
            <a:ext cx="275700" cy="4158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 txBox="1"/>
          <p:nvPr/>
        </p:nvSpPr>
        <p:spPr>
          <a:xfrm>
            <a:off x="6542275" y="2090550"/>
            <a:ext cx="27048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Temporally consistent segmentations.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Less noisy.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Cityscapes - Decoder comparison</a:t>
            </a:r>
            <a:endParaRPr/>
          </a:p>
        </p:txBody>
      </p:sp>
      <p:sp>
        <p:nvSpPr>
          <p:cNvPr id="376" name="Google Shape;376;p37"/>
          <p:cNvSpPr txBox="1"/>
          <p:nvPr>
            <p:ph idx="1" type="body"/>
          </p:nvPr>
        </p:nvSpPr>
        <p:spPr>
          <a:xfrm>
            <a:off x="258000" y="873900"/>
            <a:ext cx="8650800" cy="4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Linear decoder vs transformer decoder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7" name="Google Shape;3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400" y="1769175"/>
            <a:ext cx="3713398" cy="185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00" y="1769175"/>
            <a:ext cx="3713398" cy="185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7"/>
          <p:cNvSpPr/>
          <p:nvPr/>
        </p:nvSpPr>
        <p:spPr>
          <a:xfrm>
            <a:off x="3205225" y="2468338"/>
            <a:ext cx="882300" cy="57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7"/>
          <p:cNvSpPr/>
          <p:nvPr/>
        </p:nvSpPr>
        <p:spPr>
          <a:xfrm>
            <a:off x="7718350" y="2461350"/>
            <a:ext cx="882300" cy="5742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865575" y="1403975"/>
            <a:ext cx="27384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VideoSegmenter/Linear/MSE</a:t>
            </a:r>
            <a:endParaRPr/>
          </a:p>
        </p:txBody>
      </p:sp>
      <p:sp>
        <p:nvSpPr>
          <p:cNvPr id="382" name="Google Shape;382;p37"/>
          <p:cNvSpPr txBox="1"/>
          <p:nvPr/>
        </p:nvSpPr>
        <p:spPr>
          <a:xfrm>
            <a:off x="5051950" y="1403975"/>
            <a:ext cx="3498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VideoSegmenter/MaskTransformer/MSE</a:t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2138950" y="3699775"/>
            <a:ext cx="4879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Mask Transformer</a:t>
            </a:r>
            <a:endParaRPr b="1" sz="1600" u="sng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Better terrain prediction across frames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Linear decoder : struggles to differentiate between vegetation, terrain and sidewalk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Cityscapes - per class improvement</a:t>
            </a:r>
            <a:endParaRPr/>
          </a:p>
        </p:txBody>
      </p:sp>
      <p:pic>
        <p:nvPicPr>
          <p:cNvPr id="390" name="Google Shape;390;p38"/>
          <p:cNvPicPr preferRelativeResize="0"/>
          <p:nvPr/>
        </p:nvPicPr>
        <p:blipFill rotWithShape="1">
          <a:blip r:embed="rId3">
            <a:alphaModFix/>
          </a:blip>
          <a:srcRect b="0" l="0" r="0" t="2047"/>
          <a:stretch/>
        </p:blipFill>
        <p:spPr>
          <a:xfrm>
            <a:off x="646925" y="1477225"/>
            <a:ext cx="7888950" cy="17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8"/>
          <p:cNvSpPr txBox="1"/>
          <p:nvPr/>
        </p:nvSpPr>
        <p:spPr>
          <a:xfrm>
            <a:off x="646925" y="3241650"/>
            <a:ext cx="75078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Significant improvements per class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Rider, Bicycle predicted better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Moving objects are predicted better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Adopting temporal relations helps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2" name="Google Shape;392;p38"/>
          <p:cNvSpPr txBox="1"/>
          <p:nvPr/>
        </p:nvSpPr>
        <p:spPr>
          <a:xfrm>
            <a:off x="2598475" y="1062825"/>
            <a:ext cx="3559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Table 5: Improvements per class</a:t>
            </a:r>
            <a:endParaRPr sz="1800"/>
          </a:p>
        </p:txBody>
      </p:sp>
      <p:sp>
        <p:nvSpPr>
          <p:cNvPr id="393" name="Google Shape;39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99" name="Google Shape;39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Final Remarks</a:t>
            </a:r>
            <a:endParaRPr/>
          </a:p>
        </p:txBody>
      </p:sp>
      <p:sp>
        <p:nvSpPr>
          <p:cNvPr id="405" name="Google Shape;405;p40"/>
          <p:cNvSpPr txBox="1"/>
          <p:nvPr>
            <p:ph idx="1" type="body"/>
          </p:nvPr>
        </p:nvSpPr>
        <p:spPr>
          <a:xfrm>
            <a:off x="311700" y="1190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Introduced the VideoSegmenter model: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Video extension of Segmenter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Integrates a prediction-correction approach for video segmentation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Temporal regularization.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VideoSegmenter model generates temporally consistent results.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Reducing patch size generates more defined boundaries segmented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Outperforms the strong Segmenter baseline.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412" name="Google Shape;412;p41"/>
          <p:cNvSpPr txBox="1"/>
          <p:nvPr>
            <p:ph idx="1" type="body"/>
          </p:nvPr>
        </p:nvSpPr>
        <p:spPr>
          <a:xfrm>
            <a:off x="311700" y="1190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a stronger ViT variant for the encoder, eg: base, large variant.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Combine a stronger encoder with smaller patch sizes.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Further comparisons with more baseline models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 further structure into model: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Ego - and camera motion prediction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081625"/>
            <a:ext cx="4876800" cy="19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Self driving cars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Agriculture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Autonomous navigation for robotic wheelchairs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Robotics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Visual effect assistance and much more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5650" l="2611" r="3438" t="5650"/>
          <a:stretch/>
        </p:blipFill>
        <p:spPr>
          <a:xfrm>
            <a:off x="5374800" y="1646113"/>
            <a:ext cx="3371900" cy="2429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00" y="3265775"/>
            <a:ext cx="3371900" cy="1685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>
            <p:ph type="title"/>
          </p:nvPr>
        </p:nvSpPr>
        <p:spPr>
          <a:xfrm flipH="1">
            <a:off x="311700" y="147100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19" name="Google Shape;419;p42"/>
          <p:cNvSpPr txBox="1"/>
          <p:nvPr>
            <p:ph idx="1" type="body"/>
          </p:nvPr>
        </p:nvSpPr>
        <p:spPr>
          <a:xfrm>
            <a:off x="311700" y="1003126"/>
            <a:ext cx="8520600" cy="3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Dosovitskiy, Alexey, et al. "An image is worth 16x16 words: Transformers for image recognition at scale." ICLR 2021.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Strudel, Robin, et al. "Segmenter: Transformer for semantic segmentation." CVPR 2021.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Pfeuffer, Schulz, et al. “Semantic segmentation of video sequences with convolutional lstms.” In: 2019 ieee intelligent vehicles symposium (iv). IEEE. 2019, pp. 1441–1447.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Cordts, Marius, et al. "The cityscapes dataset for semantic urban scene understanding." IEEE/CVF Conference on Computer Vision and Pattern Recognition (CVPR). 2016.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Periyasamy , Schwarz, et al. “SynPick: A Dataset for Dynamic Bin Picking Scene Understanding”. IEEE 17th International Conference on Automation Science and Engineering (CASE). 2021.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Vaswani, Ashish, et al. "Attention is all you need." NeurIPS 2017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Touvron, Cord, et al. “Training data-efficient image transformers &amp; distillation through attention“. International Conference on Machine Learning, PMLR. 2021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Pradeep, Vishnu, et al. "Self-Supervised Sidewalk Perception Using Fast Video Semantic Segmentation for Robotic Wheelchairs in Smart Mobility"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</a:rPr>
              <a:t>Sensors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22, no. 14: 5241. 2022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20" name="Google Shape;42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311700" y="11902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Thank You for your attention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Ready for questions!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426" name="Google Shape;42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211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Image segmentation - Extended to video data - Frame by frame segmentation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Leads to noisy, flickered segmentations.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Does not take into account temporal relations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Essential to model temporal coherence between video frames.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25" y="3178625"/>
            <a:ext cx="2811177" cy="14493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675" y="3178625"/>
            <a:ext cx="2811177" cy="14493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 flipH="1">
            <a:off x="311700" y="155448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- LSTM SegNet</a:t>
            </a:r>
            <a:endParaRPr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436700" y="2847025"/>
            <a:ext cx="7535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Extension of SegNet by adding RNNs (ConvLSTM)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00" y="939200"/>
            <a:ext cx="8320947" cy="24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9200" y="4876500"/>
            <a:ext cx="655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Pfeuffer, Andreas, et al. "Semantic segmentation of video sequences with convolutional lstms." IV 2019.</a:t>
            </a:r>
            <a:endParaRPr i="1" sz="800"/>
          </a:p>
        </p:txBody>
      </p:sp>
      <p:sp>
        <p:nvSpPr>
          <p:cNvPr id="105" name="Google Shape;105;p17"/>
          <p:cNvSpPr txBox="1"/>
          <p:nvPr/>
        </p:nvSpPr>
        <p:spPr>
          <a:xfrm>
            <a:off x="436700" y="4339100"/>
            <a:ext cx="5553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Weak performance compared to SOTA methods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36700" y="3196000"/>
            <a:ext cx="66972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Three positions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Between encoder and decoder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After the decoder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Both combined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- Vision Transformer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925" y="1108312"/>
            <a:ext cx="6766426" cy="35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9200" y="4876500"/>
            <a:ext cx="655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Dosovitskiy, Alexey, et al. "An image is worth 16x16 words: Transformers for image recognition at scale." ICLR 2021.</a:t>
            </a:r>
            <a:endParaRPr i="1" sz="800"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 flipH="1">
            <a:off x="311700" y="151002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- Segmenter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50" y="1105925"/>
            <a:ext cx="7599505" cy="35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49200" y="4876500"/>
            <a:ext cx="655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Strudel, Robin, et al. "Segmenter: Transformer for semantic segmentation." CVPR. 2021.</a:t>
            </a:r>
            <a:endParaRPr i="1" sz="800"/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VideoSegmenter</a:t>
            </a:r>
            <a:endParaRPr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 flipH="1">
            <a:off x="310896" y="155448"/>
            <a:ext cx="85206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VideoSegmenter - Model overview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75" y="859800"/>
            <a:ext cx="6907576" cy="413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0" l="79999" r="3996" t="85724"/>
          <a:stretch/>
        </p:blipFill>
        <p:spPr>
          <a:xfrm>
            <a:off x="7488250" y="3894550"/>
            <a:ext cx="1442720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